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pt-BR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" name="Google Shape;3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" name="Google Shape;38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e1abccf13c_0_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ge1abccf13c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1" name="Google Shape;111;ge1abccf13c_0_2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e1abccf13c_0_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ge1abccf13c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9" name="Google Shape;119;ge1abccf13c_0_9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e1abccf13c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ge1abccf13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7" name="Google Shape;127;ge1abccf13c_0_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5" name="Google Shape;135;p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1abccf13c_0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ge1abccf13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3" name="Google Shape;143;ge1abccf13c_0_1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e1abccf13c_0_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ge1abccf13c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1" name="Google Shape;151;ge1abccf13c_0_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e1abccf13c_0_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ge1abccf13c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9" name="Google Shape;159;ge1abccf13c_0_3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e1abccf13c_0_6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ge1abccf13c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7" name="Google Shape;167;ge1abccf13c_0_6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e1abccf13c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ge1abccf13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5" name="Google Shape;175;ge1abccf13c_0_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e1abccf13c_0_7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ge1abccf13c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3" name="Google Shape;183;ge1abccf13c_0_7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e1abccf13c_0_9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" name="Google Shape;44;ge1abccf13c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" name="Google Shape;45;ge1abccf13c_0_9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e1abccf13c_0_8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ge1abccf13c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ge1abccf13c_0_8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e2db178dfa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ge2db178df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9" name="Google Shape;199;ge2db178dfa_0_1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e4b2e720f9_1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ge4b2e720f9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" name="Google Shape;211;ge4b2e720f9_1_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e2db178dfa_0_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e2db178dfa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e2db178dfa_0_3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e4b2e720f9_1_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e4b2e720f9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e4b2e720f9_1_2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e4b2e720f9_1_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e4b2e720f9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ge4b2e720f9_1_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e2db178dfa_0_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e2db178df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ge2db178dfa_0_4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e2db178dfa_0_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e2db178df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ge2db178dfa_0_2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e2db178dfa_0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ge2db178df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4" name="Google Shape;264;ge2db178dfa_0_1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e2db178dfa_0_1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ge2db178dfa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3" name="Google Shape;273;ge2db178dfa_0_11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e2db178dfa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ge2db178df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" name="Google Shape;53;ge2db178dfa_0_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e2db178dfa_0_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ge2db178dfa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4" name="Google Shape;284;ge2db178dfa_0_6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e2db178dfa_0_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ge2db178dfa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5" name="Google Shape;295;ge2db178dfa_0_8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e2db178dfa_0_9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6" name="Google Shape;306;ge2db178dfa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7" name="Google Shape;307;ge2db178dfa_0_9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e4b2e720f9_1_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" name="Google Shape;318;ge4b2e720f9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9" name="Google Shape;319;ge4b2e720f9_1_3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2db178dfa_0_10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ge2db178dfa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1" name="Google Shape;331;ge2db178dfa_0_10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e2db178dfa_0_2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e2db178dfa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ge2db178dfa_0_21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e2db178dfa_0_2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e2db178dfa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ge2db178dfa_0_2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e1abccf13c_0_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7" name="Google Shape;357;ge1abccf13c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8" name="Google Shape;358;ge1abccf13c_0_4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e1abccf13c_4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5" name="Google Shape;365;ge1abccf13c_4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6" name="Google Shape;366;ge1abccf13c_4_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" name="Google Shape;61;p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e1abccf13c_0_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ge1abccf13c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9" name="Google Shape;69;ge1abccf13c_0_5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e1abccf13c_2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ge1abccf13c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7" name="Google Shape;77;ge1abccf13c_2_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e1abccf13c_2_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ge1abccf13c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5" name="Google Shape;85;ge1abccf13c_2_2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e1abccf13c_2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ge1abccf13c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3" name="Google Shape;93;ge1abccf13c_2_2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e1abccf13c_2_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e1abccf13c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1" name="Google Shape;101;ge1abccf13c_2_3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showMasterSp="0">
  <p:cSld name="Slide de título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"/>
          <p:cNvSpPr/>
          <p:nvPr/>
        </p:nvSpPr>
        <p:spPr>
          <a:xfrm>
            <a:off x="0" y="1143000"/>
            <a:ext cx="9144000" cy="857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0" y="1200150"/>
            <a:ext cx="1295400" cy="742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2"/>
          <p:cNvSpPr/>
          <p:nvPr/>
        </p:nvSpPr>
        <p:spPr>
          <a:xfrm>
            <a:off x="1371600" y="1200150"/>
            <a:ext cx="7772400" cy="74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" name="Google Shape;23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1520" y="4372179"/>
            <a:ext cx="1112044" cy="6298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29984" y="4196395"/>
            <a:ext cx="1095375" cy="48101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2"/>
          <p:cNvSpPr txBox="1"/>
          <p:nvPr/>
        </p:nvSpPr>
        <p:spPr>
          <a:xfrm>
            <a:off x="7657976" y="4603588"/>
            <a:ext cx="15351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Departamento de Ciência da Computação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2"/>
          <p:cNvSpPr txBox="1"/>
          <p:nvPr>
            <p:ph idx="1" type="body"/>
          </p:nvPr>
        </p:nvSpPr>
        <p:spPr>
          <a:xfrm>
            <a:off x="1371600" y="2057400"/>
            <a:ext cx="7123200" cy="12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680"/>
              <a:buNone/>
              <a:defRPr sz="28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26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5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10"/>
              <a:buNone/>
              <a:defRPr sz="1400">
                <a:solidFill>
                  <a:srgbClr val="888888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27" name="Google Shape;27;p2"/>
          <p:cNvSpPr txBox="1"/>
          <p:nvPr>
            <p:ph type="title"/>
          </p:nvPr>
        </p:nvSpPr>
        <p:spPr>
          <a:xfrm>
            <a:off x="1371600" y="1254156"/>
            <a:ext cx="76200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Twentieth Century"/>
              <a:buNone/>
              <a:defRPr b="0" sz="4000" cap="none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"/>
          <p:cNvSpPr txBox="1"/>
          <p:nvPr/>
        </p:nvSpPr>
        <p:spPr>
          <a:xfrm>
            <a:off x="1937233" y="4356578"/>
            <a:ext cx="52413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Engenharia de Software - 2021.1</a:t>
            </a:r>
            <a:endParaRPr b="1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9718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080"/>
              <a:buChar char="◻"/>
              <a:defRPr/>
            </a:lvl1pPr>
            <a:lvl2pPr indent="-308610" lvl="1" marL="91440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SzPts val="1260"/>
              <a:buChar char="?"/>
              <a:defRPr/>
            </a:lvl2pPr>
            <a:lvl3pPr indent="-314325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350"/>
              <a:buChar char="■"/>
              <a:defRPr/>
            </a:lvl3pPr>
            <a:lvl4pPr indent="-314325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350"/>
              <a:buChar char="■"/>
              <a:defRPr/>
            </a:lvl4pPr>
            <a:lvl5pPr indent="-302895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70"/>
              <a:buChar char="■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0" type="dt"/>
          </p:nvPr>
        </p:nvSpPr>
        <p:spPr>
          <a:xfrm>
            <a:off x="107950" y="4686300"/>
            <a:ext cx="1368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Google Shape;33;p3"/>
          <p:cNvSpPr txBox="1"/>
          <p:nvPr>
            <p:ph idx="11" type="ftr"/>
          </p:nvPr>
        </p:nvSpPr>
        <p:spPr>
          <a:xfrm>
            <a:off x="609600" y="4686300"/>
            <a:ext cx="7707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3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 flipH="1">
            <a:off x="8532900" y="4677966"/>
            <a:ext cx="611100" cy="270300"/>
          </a:xfrm>
          <a:prstGeom prst="rect">
            <a:avLst/>
          </a:prstGeom>
          <a:solidFill>
            <a:schemeClr val="accent2"/>
          </a:solidFill>
          <a:ln cap="flat" cmpd="sng" w="100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0" y="4677966"/>
            <a:ext cx="8388300" cy="270300"/>
          </a:xfrm>
          <a:prstGeom prst="rect">
            <a:avLst/>
          </a:prstGeom>
          <a:solidFill>
            <a:schemeClr val="accent2"/>
          </a:solidFill>
          <a:ln cap="flat" cmpd="sng" w="100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"/>
          <p:cNvSpPr txBox="1"/>
          <p:nvPr>
            <p:ph type="title"/>
          </p:nvPr>
        </p:nvSpPr>
        <p:spPr>
          <a:xfrm>
            <a:off x="609600" y="-20241"/>
            <a:ext cx="81534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" type="body"/>
          </p:nvPr>
        </p:nvSpPr>
        <p:spPr>
          <a:xfrm>
            <a:off x="612775" y="1200150"/>
            <a:ext cx="81534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909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accent2"/>
              </a:buClr>
              <a:buSzPts val="1740"/>
              <a:buFont typeface="Noto Sans Symbols"/>
              <a:buChar char="◻"/>
              <a:defRPr b="0" i="0" sz="29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44169" lvl="1" marL="914400" marR="0" rtl="0" algn="l">
              <a:lnSpc>
                <a:spcPct val="100000"/>
              </a:lnSpc>
              <a:spcBef>
                <a:spcPts val="550"/>
              </a:spcBef>
              <a:spcAft>
                <a:spcPts val="0"/>
              </a:spcAft>
              <a:buClr>
                <a:schemeClr val="accent1"/>
              </a:buClr>
              <a:buSzPts val="1820"/>
              <a:buFont typeface="Noto Sans Symbols"/>
              <a:buChar char="🞑"/>
              <a:defRPr b="0" i="0" sz="26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338137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725"/>
              <a:buFont typeface="Noto Sans Symbols"/>
              <a:buChar char="■"/>
              <a:defRPr b="0" i="0" sz="23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3111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13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1" type="ftr"/>
          </p:nvPr>
        </p:nvSpPr>
        <p:spPr>
          <a:xfrm>
            <a:off x="609600" y="4686300"/>
            <a:ext cx="7707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2F2F2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1"/>
          <p:cNvSpPr/>
          <p:nvPr/>
        </p:nvSpPr>
        <p:spPr>
          <a:xfrm>
            <a:off x="0" y="926306"/>
            <a:ext cx="9144000" cy="239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"/>
          <p:cNvSpPr/>
          <p:nvPr/>
        </p:nvSpPr>
        <p:spPr>
          <a:xfrm>
            <a:off x="0" y="681038"/>
            <a:ext cx="533400" cy="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1"/>
          <p:cNvSpPr/>
          <p:nvPr/>
        </p:nvSpPr>
        <p:spPr>
          <a:xfrm>
            <a:off x="590550" y="681038"/>
            <a:ext cx="8553600" cy="4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1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gif"/><Relationship Id="rId4" Type="http://schemas.openxmlformats.org/officeDocument/2006/relationships/hyperlink" Target="http://klozest.com/whitepaper/images/giphy1.gif" TargetMode="External"/><Relationship Id="rId5" Type="http://schemas.openxmlformats.org/officeDocument/2006/relationships/image" Target="../media/image10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21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9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9.png"/><Relationship Id="rId4" Type="http://schemas.openxmlformats.org/officeDocument/2006/relationships/image" Target="../media/image16.png"/><Relationship Id="rId5" Type="http://schemas.openxmlformats.org/officeDocument/2006/relationships/image" Target="../media/image1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9.png"/><Relationship Id="rId4" Type="http://schemas.openxmlformats.org/officeDocument/2006/relationships/image" Target="../media/image17.png"/><Relationship Id="rId5" Type="http://schemas.openxmlformats.org/officeDocument/2006/relationships/image" Target="../media/image1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9.png"/><Relationship Id="rId4" Type="http://schemas.openxmlformats.org/officeDocument/2006/relationships/image" Target="../media/image18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 txBox="1"/>
          <p:nvPr>
            <p:ph type="title"/>
          </p:nvPr>
        </p:nvSpPr>
        <p:spPr>
          <a:xfrm>
            <a:off x="1371600" y="1254156"/>
            <a:ext cx="76200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pt-BR"/>
              <a:t>TBPT - Sistema Gamificado</a:t>
            </a:r>
            <a:endParaRPr/>
          </a:p>
        </p:txBody>
      </p:sp>
      <p:sp>
        <p:nvSpPr>
          <p:cNvPr id="41" name="Google Shape;41;p4"/>
          <p:cNvSpPr txBox="1"/>
          <p:nvPr>
            <p:ph idx="1" type="body"/>
          </p:nvPr>
        </p:nvSpPr>
        <p:spPr>
          <a:xfrm>
            <a:off x="1371600" y="2057400"/>
            <a:ext cx="7123200" cy="17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08597" lvl="0" marL="31908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None/>
            </a:pPr>
            <a:r>
              <a:rPr lang="pt-BR"/>
              <a:t>Apresentação do artigo sobre o sistema</a:t>
            </a:r>
            <a:endParaRPr/>
          </a:p>
          <a:p>
            <a:pPr indent="-208597" lvl="0" marL="31908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None/>
            </a:pPr>
            <a:r>
              <a:rPr lang="pt-BR"/>
              <a:t>gamificado voltado ao ensino de lançamento</a:t>
            </a:r>
            <a:endParaRPr/>
          </a:p>
          <a:p>
            <a:pPr indent="-208597" lvl="0" marL="31908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None/>
            </a:pPr>
            <a:r>
              <a:rPr lang="pt-BR"/>
              <a:t>de </a:t>
            </a:r>
            <a:r>
              <a:rPr lang="pt-BR"/>
              <a:t>projéteis</a:t>
            </a:r>
            <a:r>
              <a:rPr lang="pt-BR"/>
              <a:t>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3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90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Jogos devem ser instigantes mas não ao ponto de esquecermos seus propósitos, se não passam a ser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	</a:t>
            </a:r>
            <a:r>
              <a:rPr lang="pt-BR"/>
              <a:t>apenas distração</a:t>
            </a:r>
            <a:endParaRPr/>
          </a:p>
          <a:p>
            <a:pPr indent="-3390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A gamificação também deve ser de simples entendimento, de forma que o aluno não precise despender mais tempo aprendendo o </a:t>
            </a:r>
            <a:r>
              <a:rPr i="1" lang="pt-BR"/>
              <a:t>game</a:t>
            </a:r>
            <a:r>
              <a:rPr lang="pt-BR"/>
              <a:t> do que o conteúdo ensinado</a:t>
            </a:r>
            <a:endParaRPr/>
          </a:p>
        </p:txBody>
      </p:sp>
      <p:sp>
        <p:nvSpPr>
          <p:cNvPr id="114" name="Google Shape;114;p13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pt-BR" sz="2600"/>
              <a:t>Uso da gamificação no ensino e aprendizado de Física</a:t>
            </a:r>
            <a:endParaRPr/>
          </a:p>
        </p:txBody>
      </p:sp>
      <p:sp>
        <p:nvSpPr>
          <p:cNvPr id="115" name="Google Shape;115;p13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4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90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A seguir são apresentados trabalhos relacionados ao nosso trabalho</a:t>
            </a:r>
            <a:endParaRPr/>
          </a:p>
        </p:txBody>
      </p:sp>
      <p:sp>
        <p:nvSpPr>
          <p:cNvPr id="122" name="Google Shape;122;p14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Trabalhos Relacionados</a:t>
            </a:r>
            <a:endParaRPr/>
          </a:p>
        </p:txBody>
      </p:sp>
      <p:sp>
        <p:nvSpPr>
          <p:cNvPr id="123" name="Google Shape;123;p14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5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sz="2400"/>
              <a:t>Trabalho 1 - Gamificação e Ensinagem Híbrida na Sala de Aula de Física</a:t>
            </a:r>
            <a:endParaRPr sz="2400"/>
          </a:p>
        </p:txBody>
      </p:sp>
      <p:sp>
        <p:nvSpPr>
          <p:cNvPr id="130" name="Google Shape;130;p15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93687" lvl="0" marL="31908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40"/>
              <a:buChar char="◻"/>
            </a:pPr>
            <a:r>
              <a:rPr lang="pt-BR" sz="2500"/>
              <a:t>Disciplina de Física no terceiro ano do ensino médio</a:t>
            </a:r>
            <a:endParaRPr sz="2500"/>
          </a:p>
          <a:p>
            <a:pPr indent="-293687" lvl="0" marL="31908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40"/>
              <a:buChar char="◻"/>
            </a:pPr>
            <a:r>
              <a:rPr lang="pt-BR" sz="2500"/>
              <a:t>Divisão dos alunos em times</a:t>
            </a:r>
            <a:endParaRPr sz="2500"/>
          </a:p>
          <a:p>
            <a:pPr indent="-293687" lvl="0" marL="31908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40"/>
              <a:buChar char="◻"/>
            </a:pPr>
            <a:r>
              <a:rPr lang="pt-BR" sz="2500"/>
              <a:t>Conteúdo da disciplina foi dividido em duas etapas de 6 “fases”, compostas por missões</a:t>
            </a:r>
            <a:endParaRPr sz="2500"/>
          </a:p>
          <a:p>
            <a:pPr indent="-251777" lvl="0" marL="31908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"/>
              <a:buChar char="◻"/>
            </a:pPr>
            <a:r>
              <a:rPr lang="pt-BR" sz="2500"/>
              <a:t>Questionários e trabalhos à distância</a:t>
            </a:r>
            <a:endParaRPr sz="2500"/>
          </a:p>
          <a:p>
            <a:pPr indent="-251777" lvl="0" marL="31908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"/>
              <a:buChar char="◻"/>
            </a:pPr>
            <a:r>
              <a:rPr i="1" lang="pt-BR" sz="2500"/>
              <a:t>Quizzes </a:t>
            </a:r>
            <a:r>
              <a:rPr lang="pt-BR" sz="2500"/>
              <a:t>(ou batalhas) presenciais competitivos</a:t>
            </a:r>
            <a:endParaRPr sz="2500"/>
          </a:p>
          <a:p>
            <a:pPr indent="-293687" lvl="0" marL="31908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40"/>
              <a:buChar char="◻"/>
            </a:pPr>
            <a:r>
              <a:rPr lang="pt-BR" sz="2500"/>
              <a:t>No final do ano letivo, apenas um aluno pontuou abaixo da média</a:t>
            </a:r>
            <a:endParaRPr sz="2500"/>
          </a:p>
        </p:txBody>
      </p:sp>
      <p:sp>
        <p:nvSpPr>
          <p:cNvPr id="131" name="Google Shape;131;p15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6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7337" lvl="0" marL="31908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40"/>
              <a:buChar char="◻"/>
            </a:pPr>
            <a:r>
              <a:rPr lang="pt-BR" sz="2400"/>
              <a:t>Discentes recebem medalhas por conquistas:</a:t>
            </a:r>
            <a:endParaRPr sz="2400"/>
          </a:p>
          <a:p>
            <a:pPr indent="-245427" lvl="0" marL="31908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"/>
              <a:buChar char="◻"/>
            </a:pPr>
            <a:r>
              <a:rPr lang="pt-BR" sz="2400"/>
              <a:t>Notas 100</a:t>
            </a:r>
            <a:endParaRPr sz="2400"/>
          </a:p>
          <a:p>
            <a:pPr indent="-245427" lvl="0" marL="31908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"/>
              <a:buChar char="◻"/>
            </a:pPr>
            <a:r>
              <a:rPr lang="pt-BR" sz="2400"/>
              <a:t>Conclusão de período</a:t>
            </a:r>
            <a:endParaRPr sz="2400"/>
          </a:p>
          <a:p>
            <a:pPr indent="-245427" lvl="0" marL="31908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"/>
              <a:buChar char="◻"/>
            </a:pPr>
            <a:r>
              <a:rPr lang="pt-BR" sz="2400"/>
              <a:t>Realização de Estágio/Treinamento Profissional, etc</a:t>
            </a:r>
            <a:endParaRPr sz="2400"/>
          </a:p>
          <a:p>
            <a:pPr indent="-287337" lvl="0" marL="31908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40"/>
              <a:buChar char="◻"/>
            </a:pPr>
            <a:r>
              <a:rPr i="1" lang="pt-BR" sz="2400"/>
              <a:t>Ranking </a:t>
            </a:r>
            <a:r>
              <a:rPr lang="pt-BR" sz="2400"/>
              <a:t>com maiores IRAs</a:t>
            </a:r>
            <a:endParaRPr sz="2400"/>
          </a:p>
          <a:p>
            <a:pPr indent="-287337" lvl="0" marL="31908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40"/>
              <a:buChar char="◻"/>
            </a:pPr>
            <a:r>
              <a:rPr lang="pt-BR" sz="2400"/>
              <a:t>Lista de amigos, Mural de oportunidades</a:t>
            </a:r>
            <a:endParaRPr sz="2400"/>
          </a:p>
          <a:p>
            <a:pPr indent="-287338" lvl="0" marL="31908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40"/>
              <a:buChar char="◻"/>
            </a:pPr>
            <a:r>
              <a:rPr lang="pt-BR" sz="2400"/>
              <a:t>A maior parte dos alunos opinou que este sistema pode ajudar a engajar e motivar os alunos</a:t>
            </a:r>
            <a:endParaRPr sz="2400"/>
          </a:p>
        </p:txBody>
      </p:sp>
      <p:sp>
        <p:nvSpPr>
          <p:cNvPr id="138" name="Google Shape;138;p16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9" name="Google Shape;139;p16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sz="2400"/>
              <a:t>Trabalho 2 - Uso de Sistema de Gamificação no Combate à Evasão de Cursos de Graduação da Área de Exatas</a:t>
            </a:r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7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sz="2400">
                <a:solidFill>
                  <a:schemeClr val="dk1"/>
                </a:solidFill>
              </a:rPr>
              <a:t>Trabalho 3 - </a:t>
            </a:r>
            <a:r>
              <a:rPr lang="pt-BR" sz="2400">
                <a:solidFill>
                  <a:schemeClr val="dk1"/>
                </a:solidFill>
              </a:rPr>
              <a:t>Gamificação como estratégia de aprendizagem ativa no ensino de Física.</a:t>
            </a:r>
            <a:endParaRPr sz="2400"/>
          </a:p>
        </p:txBody>
      </p:sp>
      <p:sp>
        <p:nvSpPr>
          <p:cNvPr id="146" name="Google Shape;146;p1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36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40"/>
              <a:buChar char="◻"/>
            </a:pPr>
            <a:r>
              <a:rPr lang="pt-BR" sz="2500"/>
              <a:t>Método Tradicional x Método Gamificado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136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40"/>
              <a:buChar char="◻"/>
            </a:pPr>
            <a:r>
              <a:rPr lang="pt-BR" sz="2500"/>
              <a:t>Grupos: Grupo Experimental(GE) e Grupo Controle(GC)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136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40"/>
              <a:buChar char="◻"/>
            </a:pPr>
            <a:r>
              <a:rPr lang="pt-BR" sz="2500"/>
              <a:t>Divisão da turma em Ilhas de aprendizado e aplicação de </a:t>
            </a:r>
            <a:r>
              <a:rPr i="1" lang="pt-BR" sz="2500"/>
              <a:t>quizzes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136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40"/>
              <a:buChar char="◻"/>
            </a:pPr>
            <a:r>
              <a:rPr lang="pt-BR" sz="2500"/>
              <a:t>Análise comparativa dos dois métodos</a:t>
            </a:r>
            <a:endParaRPr sz="2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</p:txBody>
      </p:sp>
      <p:sp>
        <p:nvSpPr>
          <p:cNvPr id="147" name="Google Shape;147;p17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8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sz="2400"/>
              <a:t>Trabalho 4 - A utilização de gamificação para o ensino de gestão de projetos </a:t>
            </a:r>
            <a:endParaRPr sz="2400"/>
          </a:p>
        </p:txBody>
      </p:sp>
      <p:sp>
        <p:nvSpPr>
          <p:cNvPr id="154" name="Google Shape;154;p18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36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40"/>
              <a:buChar char="◻"/>
            </a:pPr>
            <a:r>
              <a:rPr lang="pt-BR" sz="2500"/>
              <a:t>Sistema </a:t>
            </a:r>
            <a:r>
              <a:rPr i="1" lang="pt-BR" sz="2500"/>
              <a:t>web </a:t>
            </a:r>
            <a:r>
              <a:rPr lang="pt-BR" sz="2500"/>
              <a:t>para planejamento de projetos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136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40"/>
              <a:buChar char="◻"/>
            </a:pPr>
            <a:r>
              <a:rPr lang="pt-BR" sz="2500"/>
              <a:t>Pontuação e </a:t>
            </a:r>
            <a:r>
              <a:rPr i="1" lang="pt-BR" sz="2500"/>
              <a:t>ranking </a:t>
            </a:r>
            <a:r>
              <a:rPr lang="pt-BR" sz="2500"/>
              <a:t>atribuídos através de correções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136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40"/>
              <a:buChar char="◻"/>
            </a:pPr>
            <a:r>
              <a:rPr lang="pt-BR" sz="2500"/>
              <a:t>Elaboração de um questionário para avaliar o sistema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136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40"/>
              <a:buChar char="◻"/>
            </a:pPr>
            <a:r>
              <a:rPr lang="pt-BR" sz="2500"/>
              <a:t>Opinião dos alunos em relação ao sistema</a:t>
            </a:r>
            <a:endParaRPr sz="2500"/>
          </a:p>
        </p:txBody>
      </p:sp>
      <p:sp>
        <p:nvSpPr>
          <p:cNvPr id="155" name="Google Shape;155;p18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sz="2400"/>
              <a:t>Trabalho 5 - Gamification: using elements of video to improve engagement in as </a:t>
            </a:r>
            <a:r>
              <a:rPr lang="pt-BR" sz="2400"/>
              <a:t>undergraduate</a:t>
            </a:r>
            <a:r>
              <a:rPr lang="pt-BR" sz="2400"/>
              <a:t> physics class</a:t>
            </a:r>
            <a:endParaRPr sz="2400"/>
          </a:p>
        </p:txBody>
      </p:sp>
      <p:sp>
        <p:nvSpPr>
          <p:cNvPr id="162" name="Google Shape;162;p19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93687" lvl="0" marL="31908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40"/>
              <a:buChar char="❏"/>
            </a:pPr>
            <a:r>
              <a:rPr lang="pt-BR" sz="2500"/>
              <a:t>Realizado com alunos do ensino superior submetidos a dois tipos de </a:t>
            </a:r>
            <a:r>
              <a:rPr i="1" lang="pt-BR" sz="2500"/>
              <a:t>quizzes </a:t>
            </a:r>
            <a:r>
              <a:rPr lang="pt-BR" sz="2500"/>
              <a:t>abordando diversos temas da física:</a:t>
            </a:r>
            <a:endParaRPr sz="2500"/>
          </a:p>
          <a:p>
            <a:pPr indent="-27178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"/>
              <a:buChar char="❏"/>
            </a:pPr>
            <a:r>
              <a:rPr lang="pt-BR" sz="2500"/>
              <a:t>Todas as perguntas disponíveis e pontuação ao final do </a:t>
            </a:r>
            <a:r>
              <a:rPr i="1" lang="pt-BR" sz="2500"/>
              <a:t>quiz</a:t>
            </a:r>
            <a:endParaRPr sz="2500"/>
          </a:p>
          <a:p>
            <a:pPr indent="-27178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"/>
              <a:buChar char="❏"/>
            </a:pPr>
            <a:r>
              <a:rPr lang="pt-BR" sz="2500"/>
              <a:t>Perguntas </a:t>
            </a:r>
            <a:r>
              <a:rPr lang="pt-BR" sz="2500"/>
              <a:t>disponíveis</a:t>
            </a:r>
            <a:r>
              <a:rPr lang="pt-BR" sz="2500"/>
              <a:t> uma por vez e pontuação ao final de cada pergunta</a:t>
            </a:r>
            <a:endParaRPr sz="2500"/>
          </a:p>
          <a:p>
            <a:pPr indent="-293687" lvl="0" marL="319087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40"/>
              <a:buChar char="❏"/>
            </a:pPr>
            <a:r>
              <a:rPr lang="pt-BR" sz="2500"/>
              <a:t>Maior número de respostas consecutivas e menor tempo de resposta davam maior pontuação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</p:txBody>
      </p:sp>
      <p:sp>
        <p:nvSpPr>
          <p:cNvPr id="163" name="Google Shape;163;p19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0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pt-BR" sz="2400"/>
              <a:t>Trabalho 5 - Gamification: using elements of video to improve engagement in as undergraduate physics class</a:t>
            </a:r>
            <a:endParaRPr sz="2400"/>
          </a:p>
        </p:txBody>
      </p:sp>
      <p:sp>
        <p:nvSpPr>
          <p:cNvPr id="170" name="Google Shape;170;p20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93687" lvl="0" marL="319087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40"/>
              <a:buChar char="❏"/>
            </a:pPr>
            <a:r>
              <a:rPr lang="pt-BR" sz="2500"/>
              <a:t>Além</a:t>
            </a:r>
            <a:r>
              <a:rPr lang="pt-BR" sz="2500"/>
              <a:t> de </a:t>
            </a:r>
            <a:r>
              <a:rPr i="1" lang="pt-BR" sz="2500"/>
              <a:t>quizzes</a:t>
            </a:r>
            <a:r>
              <a:rPr lang="pt-BR" sz="2500"/>
              <a:t>:</a:t>
            </a:r>
            <a:endParaRPr sz="2500"/>
          </a:p>
          <a:p>
            <a:pPr indent="-251777" lvl="0" marL="319087" rtl="0" algn="l">
              <a:spcBef>
                <a:spcPts val="0"/>
              </a:spcBef>
              <a:spcAft>
                <a:spcPts val="0"/>
              </a:spcAft>
              <a:buSzPts val="680"/>
              <a:buChar char="❏"/>
            </a:pPr>
            <a:r>
              <a:rPr i="1" lang="pt-BR" sz="2500"/>
              <a:t>ranking</a:t>
            </a:r>
            <a:endParaRPr i="1" sz="2500"/>
          </a:p>
          <a:p>
            <a:pPr indent="-251777" lvl="0" marL="319087" rtl="0" algn="l">
              <a:spcBef>
                <a:spcPts val="0"/>
              </a:spcBef>
              <a:spcAft>
                <a:spcPts val="0"/>
              </a:spcAft>
              <a:buSzPts val="680"/>
              <a:buChar char="❏"/>
            </a:pPr>
            <a:r>
              <a:rPr lang="pt-BR" sz="2500"/>
              <a:t>medalhas</a:t>
            </a:r>
            <a:endParaRPr sz="2500"/>
          </a:p>
          <a:p>
            <a:pPr indent="-251777" lvl="0" marL="31908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"/>
              <a:buChar char="❏"/>
            </a:pPr>
            <a:r>
              <a:rPr lang="pt-BR" sz="2500"/>
              <a:t>estrelas</a:t>
            </a:r>
            <a:endParaRPr sz="2500"/>
          </a:p>
          <a:p>
            <a:pPr indent="-293687" lvl="0" marL="319087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40"/>
              <a:buChar char="❏"/>
            </a:pPr>
            <a:r>
              <a:rPr lang="pt-BR" sz="2500"/>
              <a:t>Separação de dois grupos de acordo com o tipo de </a:t>
            </a:r>
            <a:r>
              <a:rPr i="1" lang="pt-BR" sz="2500"/>
              <a:t>quiz</a:t>
            </a:r>
            <a:endParaRPr sz="2100"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0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pt-BR" sz="2400"/>
              <a:t>Trabalho 5 - Gamification: using elements of video to improve engagement in as undergraduate physics class</a:t>
            </a:r>
            <a:endParaRPr sz="2500"/>
          </a:p>
        </p:txBody>
      </p:sp>
      <p:sp>
        <p:nvSpPr>
          <p:cNvPr id="178" name="Google Shape;178;p21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7337" lvl="0" marL="319087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40"/>
              <a:buChar char="◻"/>
            </a:pPr>
            <a:r>
              <a:rPr lang="pt-BR" sz="2400"/>
              <a:t>Análise</a:t>
            </a:r>
            <a:r>
              <a:rPr lang="pt-BR" sz="2400"/>
              <a:t> da </a:t>
            </a:r>
            <a:r>
              <a:rPr lang="pt-BR" sz="2400"/>
              <a:t>gamificação</a:t>
            </a:r>
            <a:endParaRPr sz="2400"/>
          </a:p>
          <a:p>
            <a:pPr indent="-245427" lvl="0" marL="319087" rtl="0" algn="l">
              <a:spcBef>
                <a:spcPts val="0"/>
              </a:spcBef>
              <a:spcAft>
                <a:spcPts val="0"/>
              </a:spcAft>
              <a:buSzPts val="580"/>
              <a:buChar char="◻"/>
            </a:pPr>
            <a:r>
              <a:rPr lang="pt-BR" sz="2400"/>
              <a:t>Os alunos, mesmo obtendo pontuação necessária, realizavam mais tentativas </a:t>
            </a:r>
            <a:r>
              <a:rPr lang="pt-BR" sz="2400"/>
              <a:t>a fim</a:t>
            </a:r>
            <a:r>
              <a:rPr lang="pt-BR" sz="2400"/>
              <a:t> de conseguir mais pontos</a:t>
            </a:r>
            <a:endParaRPr sz="2400"/>
          </a:p>
          <a:p>
            <a:pPr indent="-245427" lvl="0" marL="319087" rtl="0" algn="l">
              <a:spcBef>
                <a:spcPts val="0"/>
              </a:spcBef>
              <a:spcAft>
                <a:spcPts val="0"/>
              </a:spcAft>
              <a:buSzPts val="580"/>
              <a:buChar char="◻"/>
            </a:pPr>
            <a:r>
              <a:rPr lang="pt-BR" sz="2400"/>
              <a:t>Os alunos dos </a:t>
            </a:r>
            <a:r>
              <a:rPr i="1" lang="pt-BR" sz="2400"/>
              <a:t>quizzes </a:t>
            </a:r>
            <a:r>
              <a:rPr lang="pt-BR" sz="2400"/>
              <a:t>em formato de lista </a:t>
            </a:r>
            <a:r>
              <a:rPr lang="pt-BR" sz="2400"/>
              <a:t>necessitaram</a:t>
            </a:r>
            <a:r>
              <a:rPr lang="pt-BR" sz="2400"/>
              <a:t> de menos tentativas</a:t>
            </a:r>
            <a:endParaRPr sz="2400"/>
          </a:p>
        </p:txBody>
      </p:sp>
      <p:sp>
        <p:nvSpPr>
          <p:cNvPr id="179" name="Google Shape;179;p21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Conclusão - Trabalhos Relacionados</a:t>
            </a:r>
            <a:endParaRPr/>
          </a:p>
        </p:txBody>
      </p:sp>
      <p:sp>
        <p:nvSpPr>
          <p:cNvPr id="186" name="Google Shape;186;p22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90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Todos os </a:t>
            </a:r>
            <a:r>
              <a:rPr lang="pt-BR"/>
              <a:t>trabalhos</a:t>
            </a:r>
            <a:r>
              <a:rPr lang="pt-BR"/>
              <a:t> analisados apontam positividades na implementação de sistemas </a:t>
            </a:r>
            <a:r>
              <a:rPr lang="pt-BR"/>
              <a:t>gamificados</a:t>
            </a:r>
            <a:r>
              <a:rPr lang="pt-BR"/>
              <a:t> vinculados à aprendizagem</a:t>
            </a:r>
            <a:endParaRPr/>
          </a:p>
          <a:p>
            <a:pPr indent="-3390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Os mesmos apontam que independente do </a:t>
            </a:r>
            <a:r>
              <a:rPr lang="pt-BR"/>
              <a:t>período</a:t>
            </a:r>
            <a:r>
              <a:rPr lang="pt-BR"/>
              <a:t> em que o aluno se encontra a gamificação é efetiva</a:t>
            </a:r>
            <a:endParaRPr i="1"/>
          </a:p>
        </p:txBody>
      </p:sp>
      <p:sp>
        <p:nvSpPr>
          <p:cNvPr id="187" name="Google Shape;187;p22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5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pt-BR" sz="2800">
                <a:solidFill>
                  <a:schemeClr val="dk1"/>
                </a:solidFill>
              </a:rPr>
              <a:t>TBPT - Sistema Gamificado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48" name="Google Shape;48;p5"/>
          <p:cNvSpPr txBox="1"/>
          <p:nvPr>
            <p:ph idx="1" type="body"/>
          </p:nvPr>
        </p:nvSpPr>
        <p:spPr>
          <a:xfrm>
            <a:off x="430298" y="926625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270000" spcFirstLastPara="1" rIns="91425" wrap="square" tIns="45700">
            <a:noAutofit/>
          </a:bodyPr>
          <a:lstStyle/>
          <a:p>
            <a:pPr indent="-317500" lvl="0" marL="360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◻"/>
            </a:pPr>
            <a:r>
              <a:rPr lang="pt-BR" sz="2600">
                <a:solidFill>
                  <a:schemeClr val="dk2"/>
                </a:solidFill>
              </a:rPr>
              <a:t>Uso da gamificação no ensino e aprendizado de Física</a:t>
            </a:r>
            <a:endParaRPr sz="2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-298450" lvl="0" marL="360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◻"/>
            </a:pPr>
            <a:r>
              <a:rPr lang="pt-BR" sz="2600"/>
              <a:t>Trabalhos Relacionados </a:t>
            </a:r>
            <a:endParaRPr sz="2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-298450" lvl="0" marL="360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◻"/>
            </a:pPr>
            <a:r>
              <a:rPr lang="pt-BR" sz="2600"/>
              <a:t>Conclusão sobre trabalhos relacionados</a:t>
            </a:r>
            <a:endParaRPr sz="2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</p:txBody>
      </p:sp>
      <p:sp>
        <p:nvSpPr>
          <p:cNvPr id="49" name="Google Shape;49;p5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3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Conclusão </a:t>
            </a:r>
            <a:r>
              <a:rPr lang="pt-BR"/>
              <a:t>- Trabalhos Relacionados</a:t>
            </a:r>
            <a:endParaRPr/>
          </a:p>
        </p:txBody>
      </p:sp>
      <p:sp>
        <p:nvSpPr>
          <p:cNvPr id="194" name="Google Shape;194;p23"/>
          <p:cNvSpPr txBox="1"/>
          <p:nvPr>
            <p:ph idx="1" type="body"/>
          </p:nvPr>
        </p:nvSpPr>
        <p:spPr>
          <a:xfrm>
            <a:off x="612650" y="986700"/>
            <a:ext cx="8153400" cy="37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90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i="1" lang="pt-BR"/>
              <a:t>S</a:t>
            </a:r>
            <a:r>
              <a:rPr lang="pt-BR"/>
              <a:t>empre quando questionados nos trabalhos, os alunos responderam se sentir mais engajados em aprender através de sistemas gamificados</a:t>
            </a:r>
            <a:endParaRPr/>
          </a:p>
          <a:p>
            <a:pPr indent="-3390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Tanto nos </a:t>
            </a:r>
            <a:r>
              <a:rPr lang="pt-BR"/>
              <a:t>métodos</a:t>
            </a:r>
            <a:r>
              <a:rPr lang="pt-BR"/>
              <a:t> comparativo e normativo apresentados a </a:t>
            </a:r>
            <a:r>
              <a:rPr lang="pt-BR"/>
              <a:t>gamificação</a:t>
            </a:r>
            <a:r>
              <a:rPr lang="pt-BR"/>
              <a:t> se provou mais eficiente</a:t>
            </a:r>
            <a:endParaRPr/>
          </a:p>
          <a:p>
            <a:pPr indent="-3390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A gamificação é uma área que ainda pode ser muito explorada e que tem muito a oferecer</a:t>
            </a:r>
            <a:endParaRPr/>
          </a:p>
        </p:txBody>
      </p:sp>
      <p:sp>
        <p:nvSpPr>
          <p:cNvPr id="195" name="Google Shape;195;p23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4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Descrição da gamificação TBPT</a:t>
            </a:r>
            <a:endParaRPr/>
          </a:p>
        </p:txBody>
      </p:sp>
      <p:sp>
        <p:nvSpPr>
          <p:cNvPr id="202" name="Google Shape;202;p24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◻"/>
            </a:pPr>
            <a:r>
              <a:rPr lang="pt-BR" sz="2000"/>
              <a:t>Baseado no jogo </a:t>
            </a:r>
            <a:r>
              <a:rPr i="1" lang="pt-BR" sz="2000"/>
              <a:t>Angry Birds</a:t>
            </a:r>
            <a:endParaRPr i="1"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◻"/>
            </a:pPr>
            <a:r>
              <a:rPr lang="pt-BR" sz="2000"/>
              <a:t>Mecânica de jogo já conhecida</a:t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◻"/>
            </a:pPr>
            <a:r>
              <a:rPr lang="pt-BR" sz="2000"/>
              <a:t>Foco no aprendizado</a:t>
            </a:r>
            <a:endParaRPr sz="2000"/>
          </a:p>
        </p:txBody>
      </p:sp>
      <p:sp>
        <p:nvSpPr>
          <p:cNvPr id="203" name="Google Shape;203;p24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04" name="Google Shape;20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3825" y="1757625"/>
            <a:ext cx="4052400" cy="270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4"/>
          <p:cNvSpPr txBox="1"/>
          <p:nvPr/>
        </p:nvSpPr>
        <p:spPr>
          <a:xfrm>
            <a:off x="5278125" y="4362250"/>
            <a:ext cx="378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u="sng">
                <a:solidFill>
                  <a:schemeClr val="hlink"/>
                </a:solidFill>
                <a:latin typeface="Twentieth Century"/>
                <a:ea typeface="Twentieth Century"/>
                <a:cs typeface="Twentieth Century"/>
                <a:sym typeface="Twentieth Century"/>
                <a:hlinkClick r:id="rId4"/>
              </a:rPr>
              <a:t>http://klozest.com/whitepaper/images/giphy1.gif</a:t>
            </a:r>
            <a:endParaRPr sz="12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06" name="Google Shape;206;p24"/>
          <p:cNvSpPr txBox="1"/>
          <p:nvPr/>
        </p:nvSpPr>
        <p:spPr>
          <a:xfrm>
            <a:off x="499600" y="4380750"/>
            <a:ext cx="378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latin typeface="Twentieth Century"/>
                <a:ea typeface="Twentieth Century"/>
                <a:cs typeface="Twentieth Century"/>
                <a:sym typeface="Twentieth Century"/>
              </a:rPr>
              <a:t>TBPT - Sistema gamificado de Lançamento de Projéteis</a:t>
            </a:r>
            <a:endParaRPr sz="12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07" name="Google Shape;207;p24"/>
          <p:cNvPicPr preferRelativeResize="0"/>
          <p:nvPr/>
        </p:nvPicPr>
        <p:blipFill rotWithShape="1">
          <a:blip r:embed="rId5">
            <a:alphaModFix/>
          </a:blip>
          <a:srcRect b="0" l="0" r="0" t="10482"/>
          <a:stretch/>
        </p:blipFill>
        <p:spPr>
          <a:xfrm>
            <a:off x="275488" y="2211698"/>
            <a:ext cx="4236325" cy="224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5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TBPT - Variáveis de cálculo</a:t>
            </a:r>
            <a:endParaRPr/>
          </a:p>
        </p:txBody>
      </p:sp>
      <p:sp>
        <p:nvSpPr>
          <p:cNvPr id="214" name="Google Shape;214;p25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◻"/>
            </a:pPr>
            <a:r>
              <a:rPr lang="pt-BR" sz="2000"/>
              <a:t>Disponibilizadas variáveis a serem usadas no </a:t>
            </a:r>
            <a:endParaRPr sz="20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cálculo:</a:t>
            </a:r>
            <a:endParaRPr sz="2000"/>
          </a:p>
          <a:p>
            <a:pPr indent="-355600" lvl="0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◻"/>
            </a:pPr>
            <a:r>
              <a:rPr lang="pt-BR" sz="2000"/>
              <a:t>Velocidade inicial</a:t>
            </a:r>
            <a:endParaRPr sz="2000"/>
          </a:p>
          <a:p>
            <a:pPr indent="-355600" lvl="0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◻"/>
            </a:pPr>
            <a:r>
              <a:rPr lang="pt-BR" sz="2000"/>
              <a:t>Componentes x e y da velocidade inicial</a:t>
            </a:r>
            <a:endParaRPr sz="2000"/>
          </a:p>
          <a:p>
            <a:pPr indent="-355600" lvl="0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◻"/>
            </a:pPr>
            <a:r>
              <a:rPr lang="pt-BR" sz="2000"/>
              <a:t>Gravidade</a:t>
            </a:r>
            <a:endParaRPr sz="2000"/>
          </a:p>
          <a:p>
            <a:pPr indent="-355600" lvl="0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◻"/>
            </a:pPr>
            <a:r>
              <a:rPr lang="pt-BR" sz="2000"/>
              <a:t>Ângulo de lançamento</a:t>
            </a:r>
            <a:endParaRPr sz="2000"/>
          </a:p>
          <a:p>
            <a:pPr indent="-355600" lvl="0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◻"/>
            </a:pPr>
            <a:r>
              <a:rPr lang="pt-BR" sz="2000"/>
              <a:t>Tempo no ar</a:t>
            </a:r>
            <a:endParaRPr sz="2000"/>
          </a:p>
          <a:p>
            <a:pPr indent="-355600" lvl="0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◻"/>
            </a:pPr>
            <a:r>
              <a:rPr lang="pt-BR" sz="2000"/>
              <a:t>Alcance horizontal</a:t>
            </a:r>
            <a:endParaRPr sz="2000"/>
          </a:p>
          <a:p>
            <a:pPr indent="-355600" lvl="0" marL="9144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◻"/>
            </a:pPr>
            <a:r>
              <a:rPr lang="pt-BR" sz="2000"/>
              <a:t>Altura máxima</a:t>
            </a:r>
            <a:endParaRPr sz="2000"/>
          </a:p>
        </p:txBody>
      </p:sp>
      <p:sp>
        <p:nvSpPr>
          <p:cNvPr id="215" name="Google Shape;215;p25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6" name="Google Shape;216;p25"/>
          <p:cNvSpPr txBox="1"/>
          <p:nvPr/>
        </p:nvSpPr>
        <p:spPr>
          <a:xfrm>
            <a:off x="6684950" y="4294225"/>
            <a:ext cx="2136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latin typeface="Twentieth Century"/>
                <a:ea typeface="Twentieth Century"/>
                <a:cs typeface="Twentieth Century"/>
                <a:sym typeface="Twentieth Century"/>
              </a:rPr>
              <a:t>TBPT - Variáveis para cálculo</a:t>
            </a:r>
            <a:endParaRPr sz="12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17" name="Google Shape;21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9975" y="1200150"/>
            <a:ext cx="2499325" cy="3175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6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TBPT - Modos de Jogo</a:t>
            </a:r>
            <a:endParaRPr/>
          </a:p>
        </p:txBody>
      </p:sp>
      <p:sp>
        <p:nvSpPr>
          <p:cNvPr id="224" name="Google Shape;224;p26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90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O </a:t>
            </a:r>
            <a:r>
              <a:rPr lang="pt-BR"/>
              <a:t>sistema foi separado em “Modo Livre” e “Modo Competitivo”</a:t>
            </a:r>
            <a:endParaRPr/>
          </a:p>
          <a:p>
            <a:pPr indent="-3390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A competição será um incentivo ao usuário a se superar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6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7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TBPT - Competição</a:t>
            </a:r>
            <a:endParaRPr/>
          </a:p>
        </p:txBody>
      </p:sp>
      <p:sp>
        <p:nvSpPr>
          <p:cNvPr id="232" name="Google Shape;232;p2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90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Também há um </a:t>
            </a:r>
            <a:r>
              <a:rPr i="1" lang="pt-BR"/>
              <a:t>Ranking</a:t>
            </a:r>
            <a:endParaRPr/>
          </a:p>
          <a:p>
            <a:pPr indent="-3390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Desafio para alcançar o </a:t>
            </a:r>
            <a:r>
              <a:rPr i="1" lang="pt-BR"/>
              <a:t>ranking</a:t>
            </a:r>
            <a:endParaRPr i="1"/>
          </a:p>
          <a:p>
            <a:pPr indent="-3390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Manutenção do conhecimento para se manter no </a:t>
            </a:r>
            <a:r>
              <a:rPr i="1" lang="pt-BR"/>
              <a:t>ranking</a:t>
            </a: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7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8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Comparativa</a:t>
            </a:r>
            <a:endParaRPr/>
          </a:p>
        </p:txBody>
      </p:sp>
      <p:sp>
        <p:nvSpPr>
          <p:cNvPr id="240" name="Google Shape;240;p28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90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A seguir será apresentada a análise comparativa referente à seção de trabalhos relacionados.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8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9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Análise Comparativa</a:t>
            </a:r>
            <a:endParaRPr/>
          </a:p>
        </p:txBody>
      </p:sp>
      <p:sp>
        <p:nvSpPr>
          <p:cNvPr id="248" name="Google Shape;248;p29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90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Objetivo da análise.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9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50" name="Google Shape;25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7875" y="2152025"/>
            <a:ext cx="1931600" cy="193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6226" y="2151201"/>
            <a:ext cx="1933225" cy="193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9475" y="2127213"/>
            <a:ext cx="2305050" cy="19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Comparativa</a:t>
            </a:r>
            <a:endParaRPr/>
          </a:p>
        </p:txBody>
      </p:sp>
      <p:sp>
        <p:nvSpPr>
          <p:cNvPr id="259" name="Google Shape;259;p30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90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Análise</a:t>
            </a:r>
            <a:r>
              <a:rPr lang="pt-BR"/>
              <a:t> comparativa com base em:</a:t>
            </a:r>
            <a:endParaRPr/>
          </a:p>
          <a:p>
            <a:pPr indent="-27813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80"/>
              <a:buChar char="◻"/>
            </a:pPr>
            <a:r>
              <a:rPr lang="pt-BR" sz="2600"/>
              <a:t>Área de Aplicação</a:t>
            </a:r>
            <a:endParaRPr sz="2600"/>
          </a:p>
          <a:p>
            <a:pPr indent="-27813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80"/>
              <a:buChar char="◻"/>
            </a:pPr>
            <a:r>
              <a:rPr lang="pt-BR" sz="2600"/>
              <a:t>Público</a:t>
            </a:r>
            <a:r>
              <a:rPr lang="pt-BR" sz="2600"/>
              <a:t> Alvo</a:t>
            </a:r>
            <a:endParaRPr sz="2600"/>
          </a:p>
          <a:p>
            <a:pPr indent="-27813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80"/>
              <a:buChar char="◻"/>
            </a:pPr>
            <a:r>
              <a:rPr lang="pt-BR" sz="2600"/>
              <a:t>Duração</a:t>
            </a:r>
            <a:endParaRPr sz="2600"/>
          </a:p>
          <a:p>
            <a:pPr indent="-27813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80"/>
              <a:buChar char="◻"/>
            </a:pPr>
            <a:r>
              <a:rPr lang="pt-BR" sz="2600"/>
              <a:t>Elementos de Jogos</a:t>
            </a:r>
            <a:endParaRPr sz="2600"/>
          </a:p>
          <a:p>
            <a:pPr indent="-27813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80"/>
              <a:buChar char="◻"/>
            </a:pPr>
            <a:r>
              <a:rPr lang="pt-BR" sz="2600"/>
              <a:t>Estilo de Jogo</a:t>
            </a:r>
            <a:endParaRPr sz="2600"/>
          </a:p>
          <a:p>
            <a:pPr indent="-27813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80"/>
              <a:buChar char="◻"/>
            </a:pPr>
            <a:r>
              <a:rPr lang="pt-BR" sz="2600"/>
              <a:t>Disponibilidade</a:t>
            </a:r>
            <a:endParaRPr sz="2600"/>
          </a:p>
        </p:txBody>
      </p:sp>
      <p:sp>
        <p:nvSpPr>
          <p:cNvPr id="260" name="Google Shape;260;p30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4050" y="735400"/>
            <a:ext cx="4478775" cy="3897308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1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Análise Comparativa</a:t>
            </a:r>
            <a:endParaRPr/>
          </a:p>
        </p:txBody>
      </p:sp>
      <p:sp>
        <p:nvSpPr>
          <p:cNvPr id="268" name="Google Shape;268;p31"/>
          <p:cNvSpPr txBox="1"/>
          <p:nvPr>
            <p:ph idx="1" type="body"/>
          </p:nvPr>
        </p:nvSpPr>
        <p:spPr>
          <a:xfrm>
            <a:off x="612650" y="735400"/>
            <a:ext cx="8153400" cy="3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194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"/>
              <a:buChar char="◻"/>
            </a:pPr>
            <a:r>
              <a:rPr lang="pt-BR" sz="2000"/>
              <a:t>Tabela da análise 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      comparativa: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28194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"/>
              <a:buChar char="◻"/>
            </a:pPr>
            <a:r>
              <a:rPr lang="pt-BR" sz="2000"/>
              <a:t>Analisaremos cada 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     </a:t>
            </a:r>
            <a:r>
              <a:rPr lang="pt-BR" sz="2000"/>
              <a:t>característica</a:t>
            </a:r>
            <a:r>
              <a:rPr lang="pt-BR" sz="2000"/>
              <a:t> individualmente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     a seguir</a:t>
            </a:r>
            <a:endParaRPr sz="2000"/>
          </a:p>
        </p:txBody>
      </p:sp>
      <p:sp>
        <p:nvSpPr>
          <p:cNvPr id="269" name="Google Shape;269;p31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4050" y="735400"/>
            <a:ext cx="4478775" cy="3897308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2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Área de Aplicação</a:t>
            </a:r>
            <a:endParaRPr/>
          </a:p>
        </p:txBody>
      </p:sp>
      <p:sp>
        <p:nvSpPr>
          <p:cNvPr id="277" name="Google Shape;277;p32"/>
          <p:cNvSpPr txBox="1"/>
          <p:nvPr>
            <p:ph idx="1" type="body"/>
          </p:nvPr>
        </p:nvSpPr>
        <p:spPr>
          <a:xfrm>
            <a:off x="612650" y="735400"/>
            <a:ext cx="8153400" cy="3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194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"/>
              <a:buChar char="◻"/>
            </a:pPr>
            <a:r>
              <a:rPr lang="pt-BR" sz="2000"/>
              <a:t>Dos 6 trabalhos, apenas um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trata de ciências humanas</a:t>
            </a:r>
            <a:endParaRPr sz="2000"/>
          </a:p>
          <a:p>
            <a:pPr indent="-28194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"/>
              <a:buChar char="◻"/>
            </a:pPr>
            <a:r>
              <a:rPr lang="pt-BR" sz="2000"/>
              <a:t>Ocasionado pelo escopo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do presente trabalho</a:t>
            </a:r>
            <a:endParaRPr sz="2000"/>
          </a:p>
          <a:p>
            <a:pPr indent="-28194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"/>
              <a:buChar char="◻"/>
            </a:pPr>
            <a:r>
              <a:rPr lang="pt-BR" sz="2000"/>
              <a:t>Um dos trabalhos discute o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ensino de Gestão de Projetos</a:t>
            </a:r>
            <a:endParaRPr sz="2000"/>
          </a:p>
          <a:p>
            <a:pPr indent="-28194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"/>
              <a:buChar char="◻"/>
            </a:pPr>
            <a:r>
              <a:rPr lang="pt-BR" sz="2000"/>
              <a:t>Um dos trabalhos trata o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curso de Ciência da Computação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78" name="Google Shape;278;p32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79" name="Google Shape;279;p32"/>
          <p:cNvSpPr/>
          <p:nvPr/>
        </p:nvSpPr>
        <p:spPr>
          <a:xfrm>
            <a:off x="4054050" y="1498900"/>
            <a:ext cx="4478700" cy="3867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0" name="Google Shape;28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5300" y="3060650"/>
            <a:ext cx="3098300" cy="174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pt-BR" sz="2800">
                <a:solidFill>
                  <a:schemeClr val="dk1"/>
                </a:solidFill>
              </a:rPr>
              <a:t>TBPT - Sistema Gamificado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56" name="Google Shape;56;p6"/>
          <p:cNvSpPr txBox="1"/>
          <p:nvPr>
            <p:ph idx="1" type="body"/>
          </p:nvPr>
        </p:nvSpPr>
        <p:spPr>
          <a:xfrm>
            <a:off x="430298" y="926625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270000" spcFirstLastPara="1" rIns="91425" wrap="square" tIns="45700">
            <a:noAutofit/>
          </a:bodyPr>
          <a:lstStyle/>
          <a:p>
            <a:pPr indent="-317500" lvl="0" marL="360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◻"/>
            </a:pPr>
            <a:r>
              <a:rPr lang="pt-BR" sz="2600">
                <a:uFill>
                  <a:noFill/>
                </a:uFill>
                <a:hlinkClick action="ppaction://hlinksldjump" r:id="rId3"/>
              </a:rPr>
              <a:t>Descrição da gamificação a ser utilizada na disciplina de Física</a:t>
            </a:r>
            <a:endParaRPr sz="2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-298450" lvl="0" marL="360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◻"/>
            </a:pPr>
            <a:r>
              <a:rPr lang="pt-BR" sz="2600"/>
              <a:t>Análise</a:t>
            </a:r>
            <a:r>
              <a:rPr lang="pt-BR" sz="2600"/>
              <a:t> Comparativa </a:t>
            </a:r>
            <a:endParaRPr sz="2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-298450" lvl="0" marL="360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◻"/>
            </a:pPr>
            <a:r>
              <a:rPr lang="pt-BR" sz="2600"/>
              <a:t>Conclusão da análise</a:t>
            </a:r>
            <a:endParaRPr sz="2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-298450" lvl="0" marL="360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◻"/>
            </a:pPr>
            <a:r>
              <a:rPr lang="pt-BR" sz="2600"/>
              <a:t>Bibliografia</a:t>
            </a:r>
            <a:endParaRPr sz="2600"/>
          </a:p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4050" y="735400"/>
            <a:ext cx="4478775" cy="3897308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3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Público Alvo</a:t>
            </a:r>
            <a:endParaRPr/>
          </a:p>
        </p:txBody>
      </p:sp>
      <p:sp>
        <p:nvSpPr>
          <p:cNvPr id="288" name="Google Shape;288;p33"/>
          <p:cNvSpPr txBox="1"/>
          <p:nvPr>
            <p:ph idx="1" type="body"/>
          </p:nvPr>
        </p:nvSpPr>
        <p:spPr>
          <a:xfrm>
            <a:off x="612650" y="735463"/>
            <a:ext cx="8153400" cy="3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194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"/>
              <a:buChar char="◻"/>
            </a:pPr>
            <a:r>
              <a:rPr lang="pt-BR" sz="2000"/>
              <a:t>Nenhum trabalho aplicado 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no ensino fundamental 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Possíveis</a:t>
            </a:r>
            <a:r>
              <a:rPr lang="pt-BR" sz="2000"/>
              <a:t> causas:</a:t>
            </a:r>
            <a:endParaRPr sz="2000"/>
          </a:p>
          <a:p>
            <a:pPr indent="-216999" lvl="0" marL="269999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pt-BR" sz="2000"/>
              <a:t>Ritmo de ensino</a:t>
            </a:r>
            <a:endParaRPr sz="2000"/>
          </a:p>
          <a:p>
            <a:pPr indent="-216999" lvl="0" marL="269999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pt-BR" sz="2000"/>
              <a:t>Perfil dos alunos heterogênea</a:t>
            </a:r>
            <a:endParaRPr sz="2000"/>
          </a:p>
          <a:p>
            <a:pPr indent="-216999" lvl="0" marL="269999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pt-BR" sz="2000"/>
              <a:t>Física introduzida no ensino</a:t>
            </a:r>
            <a:endParaRPr sz="2000"/>
          </a:p>
          <a:p>
            <a:pPr indent="-89999" lvl="0" marL="269999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médio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28194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"/>
              <a:buChar char="◻"/>
            </a:pPr>
            <a:r>
              <a:rPr lang="pt-BR" sz="2000"/>
              <a:t>TBBT em duas modalidades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     de ensino</a:t>
            </a:r>
            <a:endParaRPr sz="2000"/>
          </a:p>
        </p:txBody>
      </p:sp>
      <p:sp>
        <p:nvSpPr>
          <p:cNvPr id="289" name="Google Shape;289;p33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90" name="Google Shape;290;p33"/>
          <p:cNvSpPr/>
          <p:nvPr/>
        </p:nvSpPr>
        <p:spPr>
          <a:xfrm>
            <a:off x="4054050" y="1871125"/>
            <a:ext cx="4478700" cy="6399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1" name="Google Shape;291;p33"/>
          <p:cNvPicPr preferRelativeResize="0"/>
          <p:nvPr/>
        </p:nvPicPr>
        <p:blipFill rotWithShape="1">
          <a:blip r:embed="rId4">
            <a:alphaModFix/>
          </a:blip>
          <a:srcRect b="6855" l="0" r="0" t="0"/>
          <a:stretch/>
        </p:blipFill>
        <p:spPr>
          <a:xfrm>
            <a:off x="515125" y="3945575"/>
            <a:ext cx="2174750" cy="101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4050" y="735400"/>
            <a:ext cx="4478775" cy="3897308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4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Duração</a:t>
            </a:r>
            <a:endParaRPr/>
          </a:p>
        </p:txBody>
      </p:sp>
      <p:sp>
        <p:nvSpPr>
          <p:cNvPr id="299" name="Google Shape;299;p34"/>
          <p:cNvSpPr txBox="1"/>
          <p:nvPr>
            <p:ph idx="1" type="body"/>
          </p:nvPr>
        </p:nvSpPr>
        <p:spPr>
          <a:xfrm>
            <a:off x="612650" y="735400"/>
            <a:ext cx="8153400" cy="3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559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40"/>
              <a:buChar char="◻"/>
            </a:pPr>
            <a:r>
              <a:rPr lang="pt-BR" sz="1900"/>
              <a:t>Tempos bem distintos</a:t>
            </a:r>
            <a:endParaRPr sz="1900"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27559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40"/>
              <a:buChar char="◻"/>
            </a:pPr>
            <a:r>
              <a:rPr lang="pt-BR" sz="1900"/>
              <a:t>2 trabalhos de nível superior</a:t>
            </a:r>
            <a:endParaRPr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com duração de 6 meses;</a:t>
            </a:r>
            <a:endParaRPr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27559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40"/>
              <a:buChar char="◻"/>
            </a:pPr>
            <a:r>
              <a:rPr lang="pt-BR" sz="1900"/>
              <a:t>2 Trabalhos do nível médio </a:t>
            </a:r>
            <a:endParaRPr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com duração de 1 ano;</a:t>
            </a:r>
            <a:endParaRPr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27559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40"/>
              <a:buChar char="◻"/>
            </a:pPr>
            <a:r>
              <a:rPr lang="pt-BR" sz="1900"/>
              <a:t>2 de duração </a:t>
            </a:r>
            <a:r>
              <a:rPr lang="pt-BR" sz="1900"/>
              <a:t>indeterminada;</a:t>
            </a:r>
            <a:endParaRPr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Podendo ser acessados a </a:t>
            </a:r>
            <a:endParaRPr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qualquer momento;</a:t>
            </a:r>
            <a:endParaRPr sz="1900"/>
          </a:p>
        </p:txBody>
      </p:sp>
      <p:sp>
        <p:nvSpPr>
          <p:cNvPr id="300" name="Google Shape;300;p34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01" name="Google Shape;301;p34"/>
          <p:cNvSpPr/>
          <p:nvPr/>
        </p:nvSpPr>
        <p:spPr>
          <a:xfrm>
            <a:off x="4054050" y="2497675"/>
            <a:ext cx="4478700" cy="484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2" name="Google Shape;30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632199">
            <a:off x="2115632" y="3958255"/>
            <a:ext cx="699539" cy="715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106746">
            <a:off x="988060" y="3993475"/>
            <a:ext cx="538606" cy="670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4050" y="735400"/>
            <a:ext cx="4478775" cy="3897308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5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Elementos de Jogos</a:t>
            </a:r>
            <a:endParaRPr/>
          </a:p>
        </p:txBody>
      </p:sp>
      <p:sp>
        <p:nvSpPr>
          <p:cNvPr id="311" name="Google Shape;311;p35"/>
          <p:cNvSpPr txBox="1"/>
          <p:nvPr>
            <p:ph idx="1" type="body"/>
          </p:nvPr>
        </p:nvSpPr>
        <p:spPr>
          <a:xfrm>
            <a:off x="612650" y="735400"/>
            <a:ext cx="8153400" cy="3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559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40"/>
              <a:buChar char="◻"/>
            </a:pPr>
            <a:r>
              <a:rPr lang="pt-BR" sz="1900"/>
              <a:t>N</a:t>
            </a:r>
            <a:r>
              <a:rPr lang="pt-BR" sz="1900"/>
              <a:t>osso sistema </a:t>
            </a:r>
            <a:r>
              <a:rPr lang="pt-BR" sz="1900"/>
              <a:t>está</a:t>
            </a:r>
            <a:r>
              <a:rPr lang="pt-BR" sz="1900"/>
              <a:t> </a:t>
            </a:r>
            <a:endParaRPr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     empatado em segundo </a:t>
            </a:r>
            <a:endParaRPr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     lugar </a:t>
            </a:r>
            <a:endParaRPr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27559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40"/>
              <a:buChar char="◻"/>
            </a:pPr>
            <a:r>
              <a:rPr lang="pt-BR" sz="1900"/>
              <a:t>Todas as gamificações </a:t>
            </a:r>
            <a:endParaRPr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     possuem pontuação</a:t>
            </a:r>
            <a:endParaRPr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27559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40"/>
              <a:buChar char="◻"/>
            </a:pPr>
            <a:r>
              <a:rPr lang="pt-BR" sz="1900"/>
              <a:t>Cada elemento aparece</a:t>
            </a:r>
            <a:endParaRPr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     no </a:t>
            </a:r>
            <a:r>
              <a:rPr lang="pt-BR" sz="1900"/>
              <a:t>mínimo</a:t>
            </a:r>
            <a:r>
              <a:rPr lang="pt-BR" sz="1900"/>
              <a:t> </a:t>
            </a:r>
            <a:r>
              <a:rPr lang="pt-BR" sz="1900"/>
              <a:t>três</a:t>
            </a:r>
            <a:r>
              <a:rPr lang="pt-BR" sz="1900"/>
              <a:t> vezes.</a:t>
            </a:r>
            <a:endParaRPr sz="1900"/>
          </a:p>
        </p:txBody>
      </p:sp>
      <p:sp>
        <p:nvSpPr>
          <p:cNvPr id="312" name="Google Shape;312;p35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13" name="Google Shape;313;p35"/>
          <p:cNvSpPr/>
          <p:nvPr/>
        </p:nvSpPr>
        <p:spPr>
          <a:xfrm>
            <a:off x="4054050" y="2987975"/>
            <a:ext cx="4478700" cy="8922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4" name="Google Shape;31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77511">
            <a:off x="2371600" y="3880175"/>
            <a:ext cx="1620100" cy="66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57347">
            <a:off x="415650" y="3627475"/>
            <a:ext cx="892199" cy="892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4050" y="735400"/>
            <a:ext cx="4478775" cy="3897308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6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Estilo de Jogo</a:t>
            </a:r>
            <a:endParaRPr/>
          </a:p>
        </p:txBody>
      </p:sp>
      <p:sp>
        <p:nvSpPr>
          <p:cNvPr id="323" name="Google Shape;323;p36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24" name="Google Shape;324;p36"/>
          <p:cNvSpPr txBox="1"/>
          <p:nvPr>
            <p:ph idx="1" type="body"/>
          </p:nvPr>
        </p:nvSpPr>
        <p:spPr>
          <a:xfrm>
            <a:off x="612650" y="735400"/>
            <a:ext cx="8153400" cy="3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924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"/>
              <a:buChar char="◻"/>
            </a:pPr>
            <a:r>
              <a:rPr lang="pt-BR" sz="1800"/>
              <a:t>S</a:t>
            </a:r>
            <a:r>
              <a:rPr lang="pt-BR" sz="1800"/>
              <a:t>eparado em dois estilos:</a:t>
            </a:r>
            <a:endParaRPr sz="1800"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 sz="1800"/>
              <a:t>Individual</a:t>
            </a:r>
            <a:endParaRPr sz="1800"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pt-BR" sz="1800"/>
              <a:t>Cooperativo</a:t>
            </a:r>
            <a:endParaRPr sz="1800"/>
          </a:p>
          <a:p>
            <a:pPr indent="-26924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"/>
              <a:buChar char="◻"/>
            </a:pPr>
            <a:r>
              <a:rPr lang="pt-BR" sz="1800"/>
              <a:t>Das 6 gamificações abordadas, </a:t>
            </a:r>
            <a:endParaRPr sz="18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apenas três podem ser aplicadas</a:t>
            </a:r>
            <a:endParaRPr sz="18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individualmente</a:t>
            </a:r>
            <a:endParaRPr sz="1800"/>
          </a:p>
          <a:p>
            <a:pPr indent="-26924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"/>
              <a:buChar char="◻"/>
            </a:pPr>
            <a:r>
              <a:rPr lang="pt-BR" sz="1800"/>
              <a:t>O TBPT foi pensado a ser usado </a:t>
            </a:r>
            <a:endParaRPr sz="18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solo, mas não é exclusivamente</a:t>
            </a:r>
            <a:endParaRPr sz="18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individual</a:t>
            </a:r>
            <a:endParaRPr sz="1800"/>
          </a:p>
          <a:p>
            <a:pPr indent="-26924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"/>
              <a:buChar char="◻"/>
            </a:pPr>
            <a:r>
              <a:rPr lang="pt-BR" sz="1800"/>
              <a:t>As demais das gamificações </a:t>
            </a:r>
            <a:endParaRPr sz="18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foram realizadas em equipes</a:t>
            </a:r>
            <a:endParaRPr sz="1800"/>
          </a:p>
        </p:txBody>
      </p:sp>
      <p:sp>
        <p:nvSpPr>
          <p:cNvPr id="325" name="Google Shape;325;p36"/>
          <p:cNvSpPr/>
          <p:nvPr/>
        </p:nvSpPr>
        <p:spPr>
          <a:xfrm>
            <a:off x="4054100" y="3870600"/>
            <a:ext cx="4478700" cy="259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6" name="Google Shape;32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9675" y="3751125"/>
            <a:ext cx="1206200" cy="87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5100" y="3559687"/>
            <a:ext cx="1791798" cy="125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4050" y="735400"/>
            <a:ext cx="4478775" cy="3897308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7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Disponibilidade</a:t>
            </a:r>
            <a:endParaRPr/>
          </a:p>
        </p:txBody>
      </p:sp>
      <p:sp>
        <p:nvSpPr>
          <p:cNvPr id="335" name="Google Shape;335;p37"/>
          <p:cNvSpPr txBox="1"/>
          <p:nvPr>
            <p:ph idx="1" type="body"/>
          </p:nvPr>
        </p:nvSpPr>
        <p:spPr>
          <a:xfrm>
            <a:off x="612650" y="735400"/>
            <a:ext cx="8153400" cy="3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559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40"/>
              <a:buChar char="◻"/>
            </a:pPr>
            <a:r>
              <a:rPr lang="pt-BR" sz="1900"/>
              <a:t>4 dos trabalhos só estiveram </a:t>
            </a:r>
            <a:endParaRPr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disponíveis durante 1 período </a:t>
            </a:r>
            <a:endParaRPr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letivo, com objetivo de auxiliar </a:t>
            </a:r>
            <a:endParaRPr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os alunos em certas disciplinas;</a:t>
            </a:r>
            <a:endParaRPr sz="1900"/>
          </a:p>
          <a:p>
            <a:pPr indent="-27559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40"/>
              <a:buChar char="◻"/>
            </a:pPr>
            <a:r>
              <a:rPr lang="pt-BR" sz="1900"/>
              <a:t>Tais trabalhos foram apenas</a:t>
            </a:r>
            <a:endParaRPr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experimentais e depois </a:t>
            </a:r>
            <a:endParaRPr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foram descontinuados;</a:t>
            </a:r>
            <a:endParaRPr sz="1900"/>
          </a:p>
          <a:p>
            <a:pPr indent="-27559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40"/>
              <a:buChar char="◻"/>
            </a:pPr>
            <a:r>
              <a:rPr lang="pt-BR" sz="1900"/>
              <a:t>SigComp tem disponibilidade</a:t>
            </a:r>
            <a:endParaRPr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relativa ao tempo no qual o </a:t>
            </a:r>
            <a:endParaRPr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aluno </a:t>
            </a:r>
            <a:r>
              <a:rPr lang="pt-BR" sz="1900"/>
              <a:t>permanece</a:t>
            </a:r>
            <a:r>
              <a:rPr lang="pt-BR" sz="1900"/>
              <a:t> na faculdade;</a:t>
            </a:r>
            <a:endParaRPr sz="1900"/>
          </a:p>
          <a:p>
            <a:pPr indent="-27559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40"/>
              <a:buChar char="◻"/>
            </a:pPr>
            <a:r>
              <a:rPr lang="pt-BR" sz="1900"/>
              <a:t>TBPT tem acesso integral;</a:t>
            </a:r>
            <a:endParaRPr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/>
              <a:t> </a:t>
            </a:r>
            <a:endParaRPr sz="1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336" name="Google Shape;336;p37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37" name="Google Shape;337;p37"/>
          <p:cNvSpPr/>
          <p:nvPr/>
        </p:nvSpPr>
        <p:spPr>
          <a:xfrm>
            <a:off x="4054100" y="4111450"/>
            <a:ext cx="4478700" cy="516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8" name="Google Shape;33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957750"/>
            <a:ext cx="838375" cy="101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8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Conclusão da Análise</a:t>
            </a:r>
            <a:endParaRPr/>
          </a:p>
        </p:txBody>
      </p:sp>
      <p:sp>
        <p:nvSpPr>
          <p:cNvPr id="345" name="Google Shape;345;p38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194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"/>
              <a:buChar char="◻"/>
            </a:pPr>
            <a:r>
              <a:rPr lang="pt-BR" sz="2000"/>
              <a:t>TBPT mais abrangente que demais trabalhos nas </a:t>
            </a:r>
            <a:r>
              <a:rPr lang="pt-BR" sz="2000"/>
              <a:t>características</a:t>
            </a:r>
            <a:r>
              <a:rPr lang="pt-BR" sz="2000"/>
              <a:t> avaliadas</a:t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pt-BR" sz="2000"/>
              <a:t>Ensino Médio e Superior</a:t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pt-BR" sz="2000"/>
              <a:t>Individual ou Cooperativo</a:t>
            </a:r>
            <a:endParaRPr sz="2000"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pt-BR" sz="2000"/>
              <a:t>Único</a:t>
            </a:r>
            <a:r>
              <a:rPr lang="pt-BR" sz="2000"/>
              <a:t> com tempo irrestrito de </a:t>
            </a:r>
            <a:r>
              <a:rPr lang="pt-BR" sz="2000"/>
              <a:t>utilização</a:t>
            </a:r>
            <a:r>
              <a:rPr lang="pt-BR" sz="2000"/>
              <a:t>.</a:t>
            </a:r>
            <a:endParaRPr sz="2000"/>
          </a:p>
          <a:p>
            <a:pPr indent="-28194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"/>
              <a:buChar char="◻"/>
            </a:pPr>
            <a:r>
              <a:rPr lang="pt-BR" sz="2000"/>
              <a:t>TBPT abrange uma pequena área se comparado a alguns desses outros trabalhos</a:t>
            </a:r>
            <a:endParaRPr sz="2000"/>
          </a:p>
          <a:p>
            <a:pPr indent="-28194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"/>
              <a:buChar char="◻"/>
            </a:pPr>
            <a:r>
              <a:rPr lang="pt-BR" sz="2000"/>
              <a:t>Nos 6 trabalhos encontramos 6 combinações diferentes de elementos de jogos</a:t>
            </a:r>
            <a:endParaRPr sz="2000"/>
          </a:p>
          <a:p>
            <a:pPr indent="-28194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"/>
              <a:buChar char="◻"/>
            </a:pPr>
            <a:r>
              <a:rPr lang="pt-BR" sz="2000"/>
              <a:t>A duração foi distribuída de forma homogênea (duas gamificações foram usadas durante 6 meses, duas durante um ano e duas por mais de um ano)</a:t>
            </a:r>
            <a:endParaRPr sz="2000"/>
          </a:p>
        </p:txBody>
      </p:sp>
      <p:sp>
        <p:nvSpPr>
          <p:cNvPr id="346" name="Google Shape;346;p38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9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Conclusão da Análise</a:t>
            </a:r>
            <a:endParaRPr/>
          </a:p>
        </p:txBody>
      </p:sp>
      <p:sp>
        <p:nvSpPr>
          <p:cNvPr id="353" name="Google Shape;353;p39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194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"/>
              <a:buChar char="❏"/>
            </a:pPr>
            <a:r>
              <a:rPr lang="pt-BR" sz="2000"/>
              <a:t>Trabalhos com o mesmo objetivo mas diferentes em vários aspectos no geral.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28194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"/>
              <a:buChar char="❏"/>
            </a:pPr>
            <a:r>
              <a:rPr lang="pt-BR" sz="2000"/>
              <a:t>Diferem muito no escopo de estudo </a:t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28194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"/>
              <a:buChar char="❏"/>
            </a:pPr>
            <a:r>
              <a:rPr lang="pt-BR" sz="2000"/>
              <a:t>Trabalhos que mais se assemelham: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pt-BR" sz="2000">
                <a:solidFill>
                  <a:schemeClr val="dk2"/>
                </a:solidFill>
              </a:rPr>
              <a:t>Gamificação e Ensinagem Híbrida na Sala de Aula de Física  </a:t>
            </a:r>
            <a:r>
              <a:rPr lang="pt-BR" sz="2000"/>
              <a:t>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pt-BR" sz="2000"/>
              <a:t>Gamificação como estratégia de aprendizagem ativa no ensino de Física</a:t>
            </a:r>
            <a:endParaRPr sz="16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354" name="Google Shape;354;p39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0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Bibliografia</a:t>
            </a:r>
            <a:endParaRPr/>
          </a:p>
        </p:txBody>
      </p:sp>
      <p:sp>
        <p:nvSpPr>
          <p:cNvPr id="361" name="Google Shape;361;p40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1937" lvl="0" marL="319087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"/>
              <a:buChar char="◻"/>
            </a:pPr>
            <a:r>
              <a:rPr lang="pt-BR" sz="2000"/>
              <a:t>Nascimento, P. S. C. and Nascimento, R. R.(2018). </a:t>
            </a:r>
            <a:r>
              <a:rPr b="1" lang="pt-BR" sz="2000"/>
              <a:t>Gamificação para o ensino de física: O que falam as pesquisas.</a:t>
            </a:r>
            <a:r>
              <a:rPr lang="pt-BR" sz="2000"/>
              <a:t> In </a:t>
            </a:r>
            <a:r>
              <a:rPr i="1" lang="pt-BR" sz="2000"/>
              <a:t>Revista Vivências em Ensino de Ciências, </a:t>
            </a:r>
            <a:r>
              <a:rPr lang="pt-BR" sz="2000"/>
              <a:t>vol. 2, nº 2, pages 168-176.</a:t>
            </a:r>
            <a:endParaRPr sz="2000"/>
          </a:p>
          <a:p>
            <a:pPr indent="-261937" lvl="0" marL="319087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"/>
              <a:buChar char="◻"/>
            </a:pPr>
            <a:r>
              <a:rPr lang="pt-BR" sz="2000"/>
              <a:t>Mendes, T. C., Pereira, L. T., Baranda, V. R., Oliveira, A., and Silva, R. L. S. (2019). </a:t>
            </a:r>
            <a:r>
              <a:rPr b="1" lang="pt-BR" sz="2000"/>
              <a:t>Uso de sistemas de gamificação no combate a evasão de cursos de graduação da área de exatas.</a:t>
            </a:r>
            <a:r>
              <a:rPr lang="pt-BR" sz="2000"/>
              <a:t> In </a:t>
            </a:r>
            <a:r>
              <a:rPr i="1" lang="pt-BR" sz="2000"/>
              <a:t>Anais do Simpósio Brasileiro de Informática na Educação</a:t>
            </a:r>
            <a:r>
              <a:rPr lang="pt-BR" sz="2000"/>
              <a:t>, vol. 30, page 733.</a:t>
            </a:r>
            <a:endParaRPr sz="2000"/>
          </a:p>
          <a:p>
            <a:pPr indent="-261937" lvl="0" marL="319087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"/>
              <a:buChar char="◻"/>
            </a:pPr>
            <a:r>
              <a:rPr lang="pt-BR" sz="2000"/>
              <a:t>Silva, J.B., Sales, G.L., and Castro, J.B.(2019). </a:t>
            </a:r>
            <a:r>
              <a:rPr b="1" lang="pt-BR" sz="2000"/>
              <a:t>Gamificação como estratégia de aprendizagem ativa no ensino de Física.</a:t>
            </a:r>
            <a:r>
              <a:rPr lang="pt-BR" sz="2000"/>
              <a:t> In </a:t>
            </a:r>
            <a:r>
              <a:rPr i="1" lang="pt-BR" sz="2000"/>
              <a:t>Revista Brasileira de Ensino de Física</a:t>
            </a:r>
            <a:r>
              <a:rPr lang="pt-BR" sz="2000"/>
              <a:t>, vol. 41, nº 4, e20180309.</a:t>
            </a:r>
            <a:endParaRPr sz="2000"/>
          </a:p>
        </p:txBody>
      </p:sp>
      <p:sp>
        <p:nvSpPr>
          <p:cNvPr id="362" name="Google Shape;362;p40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1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Bibliografia</a:t>
            </a:r>
            <a:endParaRPr/>
          </a:p>
        </p:txBody>
      </p:sp>
      <p:sp>
        <p:nvSpPr>
          <p:cNvPr id="369" name="Google Shape;369;p41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1940" lvl="0" marL="3600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"/>
              <a:buChar char="◻"/>
            </a:pPr>
            <a:r>
              <a:rPr lang="pt-BR" sz="2000"/>
              <a:t>Sales, G. L., Cunha, J. L. L., Gonçalves, A. J., Silva, J. B. and Santos, R. L. (2017). </a:t>
            </a:r>
            <a:r>
              <a:rPr b="1" lang="pt-BR" sz="2000"/>
              <a:t>Gamificação e ensinagem híbrida na sala de aula de física: Metodologias ativas aplicadas aos espaços de aprendizagem e na prática docente.</a:t>
            </a:r>
            <a:r>
              <a:rPr lang="pt-BR" sz="2000"/>
              <a:t> </a:t>
            </a:r>
            <a:r>
              <a:rPr i="1" lang="pt-BR" sz="2000"/>
              <a:t>In</a:t>
            </a:r>
            <a:r>
              <a:rPr lang="pt-BR" sz="2000"/>
              <a:t> </a:t>
            </a:r>
            <a:r>
              <a:rPr i="1" lang="pt-BR" sz="2000"/>
              <a:t>Conexões Ciência e Tecnologia</a:t>
            </a:r>
            <a:r>
              <a:rPr lang="pt-BR" sz="2000"/>
              <a:t>, vol. 11, nº 2, </a:t>
            </a:r>
            <a:r>
              <a:rPr i="1" lang="pt-BR" sz="2000"/>
              <a:t>pages</a:t>
            </a:r>
            <a:r>
              <a:rPr lang="pt-BR" sz="2000"/>
              <a:t> 45-52.</a:t>
            </a:r>
            <a:endParaRPr sz="2000"/>
          </a:p>
          <a:p>
            <a:pPr indent="-261937" lvl="0" marL="319087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"/>
              <a:buChar char="◻"/>
            </a:pPr>
            <a:r>
              <a:rPr lang="pt-BR" sz="2000"/>
              <a:t>Rose, J. A., O'Meara1, J. M., Gerhardt, T. C. and Williams,M.(2016). </a:t>
            </a:r>
            <a:r>
              <a:rPr b="1" i="1" lang="pt-BR" sz="2000"/>
              <a:t>Gamification: using elements of video games to improve engagement in an undergraduate physics class</a:t>
            </a:r>
            <a:r>
              <a:rPr lang="pt-BR" sz="2000"/>
              <a:t>. In </a:t>
            </a:r>
            <a:r>
              <a:rPr i="1" lang="pt-BR" sz="2000"/>
              <a:t>Physics Education</a:t>
            </a:r>
            <a:r>
              <a:rPr lang="pt-BR" sz="2000"/>
              <a:t>, vol. 51, nº 5.</a:t>
            </a:r>
            <a:endParaRPr sz="2000"/>
          </a:p>
          <a:p>
            <a:pPr indent="-261937" lvl="0" marL="319087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"/>
              <a:buChar char="◻"/>
            </a:pPr>
            <a:r>
              <a:rPr lang="pt-BR" sz="2000"/>
              <a:t>Ramos, A. B., and Junior, D. C. V.(2019).</a:t>
            </a:r>
            <a:r>
              <a:rPr b="1" lang="pt-BR" sz="2000"/>
              <a:t> A </a:t>
            </a:r>
            <a:r>
              <a:rPr b="1" lang="pt-BR" sz="2000"/>
              <a:t>utilização</a:t>
            </a:r>
            <a:r>
              <a:rPr b="1" lang="pt-BR" sz="2000"/>
              <a:t> de gamificação para o ensino de gestão de projetos.</a:t>
            </a:r>
            <a:r>
              <a:rPr lang="pt-BR" sz="2000"/>
              <a:t> </a:t>
            </a:r>
            <a:r>
              <a:rPr i="1" lang="pt-BR" sz="2000"/>
              <a:t>In</a:t>
            </a:r>
            <a:r>
              <a:rPr lang="pt-BR" sz="2000"/>
              <a:t> </a:t>
            </a:r>
            <a:r>
              <a:rPr i="1" lang="pt-BR" sz="2000"/>
              <a:t>International Journal of Knowledge Engineering and Management</a:t>
            </a:r>
            <a:r>
              <a:rPr lang="pt-BR" sz="2000"/>
              <a:t>, vol. 8, nº 20, p. 25-49</a:t>
            </a:r>
            <a:endParaRPr sz="2000"/>
          </a:p>
        </p:txBody>
      </p:sp>
      <p:sp>
        <p:nvSpPr>
          <p:cNvPr id="370" name="Google Shape;370;p41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sz="2600"/>
              <a:t>Uso da gamificação no ensino e aprendizado de Física</a:t>
            </a:r>
            <a:endParaRPr sz="2600"/>
          </a:p>
        </p:txBody>
      </p:sp>
      <p:sp>
        <p:nvSpPr>
          <p:cNvPr id="64" name="Google Shape;64;p7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270000" spcFirstLastPara="1" rIns="91425" wrap="square" tIns="45700">
            <a:noAutofit/>
          </a:bodyPr>
          <a:lstStyle/>
          <a:p>
            <a:pPr indent="-320040" lvl="0" marL="360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A busca de metodologias de ensino efetivas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0040" lvl="0" marL="360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A gamificação tem origem em </a:t>
            </a:r>
            <a:r>
              <a:rPr lang="pt-BR"/>
              <a:t>técnicas</a:t>
            </a:r>
            <a:r>
              <a:rPr lang="pt-BR"/>
              <a:t> de fidelização de clientes ainda no século XIX, com o uso de propagandas do tipo leve 3 e pague 2, como sendo uma premiação dada </a:t>
            </a:r>
            <a:r>
              <a:rPr lang="pt-BR"/>
              <a:t>àqueles</a:t>
            </a:r>
            <a:r>
              <a:rPr lang="pt-BR"/>
              <a:t> que atingiram a meta de comprar dois</a:t>
            </a:r>
            <a:endParaRPr/>
          </a:p>
        </p:txBody>
      </p:sp>
      <p:sp>
        <p:nvSpPr>
          <p:cNvPr id="65" name="Google Shape;65;p7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sz="2600"/>
              <a:t>Uso da gamificação no ensino e aprendizado de Física</a:t>
            </a:r>
            <a:endParaRPr sz="2600"/>
          </a:p>
        </p:txBody>
      </p:sp>
      <p:sp>
        <p:nvSpPr>
          <p:cNvPr id="72" name="Google Shape;72;p8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3" name="Google Shape;73;p8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270000" spcFirstLastPara="1" rIns="91425" wrap="square" tIns="45700">
            <a:noAutofit/>
          </a:bodyPr>
          <a:lstStyle/>
          <a:p>
            <a:pPr indent="-3390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Contraste entre método tradicional e gamificação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90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Didática tradicional se baseia na memorização de conceitos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sz="2600"/>
              <a:t>Uso da gamificação no ensino e aprendizado de Física</a:t>
            </a:r>
            <a:endParaRPr sz="2600"/>
          </a:p>
        </p:txBody>
      </p:sp>
      <p:sp>
        <p:nvSpPr>
          <p:cNvPr id="80" name="Google Shape;80;p9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1" name="Google Shape;81;p9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270000" spcFirstLastPara="1" rIns="91425" wrap="square" tIns="45700">
            <a:noAutofit/>
          </a:bodyPr>
          <a:lstStyle/>
          <a:p>
            <a:pPr indent="-3390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A Gamificação usa de elementos presentes em jogos, como desafios bem definidos, </a:t>
            </a:r>
            <a:r>
              <a:rPr i="1" lang="pt-BR"/>
              <a:t>rankings</a:t>
            </a:r>
            <a:r>
              <a:rPr lang="pt-BR"/>
              <a:t>,  pontuações, </a:t>
            </a:r>
            <a:r>
              <a:rPr i="1" lang="pt-BR"/>
              <a:t>feedbacks </a:t>
            </a:r>
            <a:r>
              <a:rPr lang="pt-BR"/>
              <a:t>imediatos, recompensas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90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Sai da monotonia do papel e caneta e faz uso de elementos que instigam os estudantes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0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sz="2600"/>
              <a:t>Uso da gamificação no ensino e aprendizado de Física</a:t>
            </a:r>
            <a:endParaRPr sz="2600"/>
          </a:p>
        </p:txBody>
      </p:sp>
      <p:sp>
        <p:nvSpPr>
          <p:cNvPr id="88" name="Google Shape;88;p10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9" name="Google Shape;89;p10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27000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90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Potencial da gamificação aplicada na física</a:t>
            </a:r>
            <a:endParaRPr/>
          </a:p>
          <a:p>
            <a:pPr indent="-297180" lvl="0" marL="457200" rtl="0" algn="l">
              <a:spcBef>
                <a:spcPts val="0"/>
              </a:spcBef>
              <a:spcAft>
                <a:spcPts val="0"/>
              </a:spcAft>
              <a:buSzPts val="1080"/>
              <a:buChar char="◻"/>
            </a:pPr>
            <a:r>
              <a:rPr lang="pt-BR"/>
              <a:t>Conteúdo apresentado de forma entediante</a:t>
            </a:r>
            <a:endParaRPr/>
          </a:p>
          <a:p>
            <a:pPr indent="-297180" lvl="0" marL="457200" rtl="0" algn="l">
              <a:spcBef>
                <a:spcPts val="0"/>
              </a:spcBef>
              <a:spcAft>
                <a:spcPts val="0"/>
              </a:spcAft>
              <a:buSzPts val="1080"/>
              <a:buChar char="◻"/>
            </a:pPr>
            <a:r>
              <a:rPr lang="pt-BR"/>
              <a:t>A matéria é de difícil compreensão</a:t>
            </a:r>
            <a:endParaRPr/>
          </a:p>
          <a:p>
            <a:pPr indent="-297180" lvl="0" marL="457200" rtl="0" algn="l">
              <a:spcBef>
                <a:spcPts val="0"/>
              </a:spcBef>
              <a:spcAft>
                <a:spcPts val="0"/>
              </a:spcAft>
              <a:buSzPts val="1080"/>
              <a:buChar char="◻"/>
            </a:pPr>
            <a:r>
              <a:rPr lang="pt-BR"/>
              <a:t>Fenômenos de difícil visualização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1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sz="2600"/>
              <a:t>Uso da gamificação no ensino e aprendizado de Física</a:t>
            </a:r>
            <a:endParaRPr sz="2600"/>
          </a:p>
        </p:txBody>
      </p:sp>
      <p:sp>
        <p:nvSpPr>
          <p:cNvPr id="96" name="Google Shape;96;p11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7" name="Google Shape;97;p11"/>
          <p:cNvSpPr txBox="1"/>
          <p:nvPr>
            <p:ph idx="1" type="body"/>
          </p:nvPr>
        </p:nvSpPr>
        <p:spPr>
          <a:xfrm>
            <a:off x="612648" y="1200150"/>
            <a:ext cx="81534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270000" spcFirstLastPara="1" rIns="91425" wrap="square" tIns="45700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90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lang="pt-BR"/>
              <a:t>Gamificação vem para ensinar conceitos de forma divertida</a:t>
            </a:r>
            <a:endParaRPr/>
          </a:p>
          <a:p>
            <a:pPr indent="-297180" lvl="0" marL="457200" rtl="0" algn="l">
              <a:spcBef>
                <a:spcPts val="0"/>
              </a:spcBef>
              <a:spcAft>
                <a:spcPts val="0"/>
              </a:spcAft>
              <a:buSzPts val="1080"/>
              <a:buChar char="◻"/>
            </a:pPr>
            <a:r>
              <a:rPr lang="pt-BR"/>
              <a:t>Jogos de perguntas e respostas, </a:t>
            </a:r>
            <a:r>
              <a:rPr i="1" lang="pt-BR"/>
              <a:t>quizzes</a:t>
            </a:r>
            <a:endParaRPr/>
          </a:p>
          <a:p>
            <a:pPr indent="-297180" lvl="0" marL="457200" rtl="0" algn="l">
              <a:spcBef>
                <a:spcPts val="0"/>
              </a:spcBef>
              <a:spcAft>
                <a:spcPts val="0"/>
              </a:spcAft>
              <a:buSzPts val="1080"/>
              <a:buChar char="◻"/>
            </a:pPr>
            <a:r>
              <a:rPr lang="pt-BR"/>
              <a:t>Jogos digitais que simulam comportamentos de natureza física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2"/>
          <p:cNvSpPr txBox="1"/>
          <p:nvPr>
            <p:ph type="title"/>
          </p:nvPr>
        </p:nvSpPr>
        <p:spPr>
          <a:xfrm>
            <a:off x="612648" y="-7404"/>
            <a:ext cx="81534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sz="2600"/>
              <a:t>Uso da gamificação no ensino e aprendizado de Física</a:t>
            </a:r>
            <a:endParaRPr sz="2600"/>
          </a:p>
        </p:txBody>
      </p:sp>
      <p:sp>
        <p:nvSpPr>
          <p:cNvPr id="104" name="Google Shape;104;p12"/>
          <p:cNvSpPr txBox="1"/>
          <p:nvPr>
            <p:ph idx="12" type="sldNum"/>
          </p:nvPr>
        </p:nvSpPr>
        <p:spPr>
          <a:xfrm>
            <a:off x="8532813" y="4731544"/>
            <a:ext cx="5334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47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5" name="Google Shape;105;p12"/>
          <p:cNvSpPr txBox="1"/>
          <p:nvPr>
            <p:ph idx="1" type="body"/>
          </p:nvPr>
        </p:nvSpPr>
        <p:spPr>
          <a:xfrm>
            <a:off x="612650" y="885750"/>
            <a:ext cx="8153400" cy="3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270000" spcFirstLastPara="1" rIns="91425" wrap="square" tIns="45700">
            <a:noAutofit/>
          </a:bodyPr>
          <a:lstStyle/>
          <a:p>
            <a:pPr indent="-320040" lvl="0" marL="450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40"/>
              <a:buChar char="◻"/>
            </a:pPr>
            <a:r>
              <a:rPr i="1" lang="pt-BR"/>
              <a:t>Angry Birds</a:t>
            </a:r>
            <a:r>
              <a:rPr lang="pt-BR"/>
              <a:t> é um exemplo de jogo para entretenimento que representa fenômenos físicos. Ex: lançamento de projéteis, Leis de Newton e conservação de energia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9326" y="2254100"/>
            <a:ext cx="3099849" cy="174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2"/>
          <p:cNvSpPr txBox="1"/>
          <p:nvPr/>
        </p:nvSpPr>
        <p:spPr>
          <a:xfrm>
            <a:off x="4832600" y="3655950"/>
            <a:ext cx="38646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Fonte:</a:t>
            </a:r>
            <a:r>
              <a:rPr lang="pt-BR" sz="800">
                <a:solidFill>
                  <a:schemeClr val="dk1"/>
                </a:solidFill>
              </a:rPr>
              <a:t> </a:t>
            </a:r>
            <a:r>
              <a:rPr lang="pt-BR" sz="1000">
                <a:solidFill>
                  <a:schemeClr val="dk1"/>
                </a:solidFill>
              </a:rPr>
              <a:t>https://conteudo.imguol.com.br/c/entretenimento/c1/2015/07/30/angry-birds-2-1438267361103_1136x640.png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Ttheme_">
  <a:themeElements>
    <a:clrScheme name="Custom 1">
      <a:dk1>
        <a:srgbClr val="000000"/>
      </a:dk1>
      <a:lt1>
        <a:srgbClr val="FFFFFF"/>
      </a:lt1>
      <a:dk2>
        <a:srgbClr val="323232"/>
      </a:dk2>
      <a:lt2>
        <a:srgbClr val="E3DED1"/>
      </a:lt2>
      <a:accent1>
        <a:srgbClr val="C00000"/>
      </a:accent1>
      <a:accent2>
        <a:srgbClr val="A5A5A5"/>
      </a:accent2>
      <a:accent3>
        <a:srgbClr val="FFFFFF"/>
      </a:accent3>
      <a:accent4>
        <a:srgbClr val="262626"/>
      </a:accent4>
      <a:accent5>
        <a:srgbClr val="595959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